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9" d="100"/>
          <a:sy n="79" d="100"/>
        </p:scale>
        <p:origin x="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7F9A-58F7-497C-93BC-E004A99777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1F35BA-D881-4453-A0C5-93089F87F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95E29C-1482-4289-B699-0BBE9CCBE6FF}"/>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5" name="Footer Placeholder 4">
            <a:extLst>
              <a:ext uri="{FF2B5EF4-FFF2-40B4-BE49-F238E27FC236}">
                <a16:creationId xmlns:a16="http://schemas.microsoft.com/office/drawing/2014/main" id="{5417E451-FE12-4CD5-A32F-3E8646431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1E844-DDFA-4D9B-B34A-41B21F82E4D3}"/>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263832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0AD11-A34D-463B-9207-592B1A55F8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99CC65-7679-491F-910D-32AF383FEC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6EE7D-F5D6-4EB1-8A39-FA585C208598}"/>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5" name="Footer Placeholder 4">
            <a:extLst>
              <a:ext uri="{FF2B5EF4-FFF2-40B4-BE49-F238E27FC236}">
                <a16:creationId xmlns:a16="http://schemas.microsoft.com/office/drawing/2014/main" id="{6FEB1CC4-0085-4E1A-90AA-5AE48AD14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AAED6-2291-40EA-86D0-0238AC3FBF5D}"/>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228259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AAABD-8681-4DF6-8C3F-B4BF6A3A6A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C5085D-C2A7-4B66-BFD1-07C10EF7CC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CD0EB-9C9F-44AA-8972-F23214F2DB80}"/>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5" name="Footer Placeholder 4">
            <a:extLst>
              <a:ext uri="{FF2B5EF4-FFF2-40B4-BE49-F238E27FC236}">
                <a16:creationId xmlns:a16="http://schemas.microsoft.com/office/drawing/2014/main" id="{31EA6B47-79C3-46F4-956E-8C41F8A81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8AA1D-FA42-428E-B7D2-C21E8CA31FE4}"/>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331187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00CD-A0CA-49AB-990B-935869EE5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6116C-D125-4980-ACA8-D2DAA2E2B4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802D7-E0DC-4838-A494-8F2EF1BEC298}"/>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5" name="Footer Placeholder 4">
            <a:extLst>
              <a:ext uri="{FF2B5EF4-FFF2-40B4-BE49-F238E27FC236}">
                <a16:creationId xmlns:a16="http://schemas.microsoft.com/office/drawing/2014/main" id="{79C2BCCD-9763-4244-8927-3087AF1B8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340AF-7DE8-446B-920E-E8524415490F}"/>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352657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B6D8-4D95-40AF-B9E8-8AC1C4A92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AA668F-5C16-4BFA-82EB-249D4375F6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B65C47-E1F2-480C-93C4-D1D7537AA7F8}"/>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5" name="Footer Placeholder 4">
            <a:extLst>
              <a:ext uri="{FF2B5EF4-FFF2-40B4-BE49-F238E27FC236}">
                <a16:creationId xmlns:a16="http://schemas.microsoft.com/office/drawing/2014/main" id="{F9D8F9AF-3B00-403F-8D92-F6A0E5BD5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C299B-5388-4BD4-BBF2-CAD9A4D8A91D}"/>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9033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0A4BF-25FE-4B3B-9ED1-7DC18503E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3CC1A-4660-4C0B-8801-896CEC8835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65A66-3CEE-475A-A700-AD33B81EF7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0C1F42-ABDE-4BDA-95AA-7776F6B7C8CE}"/>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6" name="Footer Placeholder 5">
            <a:extLst>
              <a:ext uri="{FF2B5EF4-FFF2-40B4-BE49-F238E27FC236}">
                <a16:creationId xmlns:a16="http://schemas.microsoft.com/office/drawing/2014/main" id="{666B15E4-D091-4E10-A869-2803E25F0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8F586-144E-4663-B523-313065D3E367}"/>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35332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48F6-1AEF-49FA-BE5E-984AAE053B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388E4-9DFC-485D-A4D6-16CA8ED4D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73C0ED-E2A8-4288-8606-FC826BE139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A7BFC6-F1CC-4E2A-8630-364B200C94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12F622-1787-45AC-A1DC-D06B3DC556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AF5636-AA8E-4A8E-A9E7-91047CC97FB0}"/>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8" name="Footer Placeholder 7">
            <a:extLst>
              <a:ext uri="{FF2B5EF4-FFF2-40B4-BE49-F238E27FC236}">
                <a16:creationId xmlns:a16="http://schemas.microsoft.com/office/drawing/2014/main" id="{E2B8C44E-0BE9-4C5F-AB99-350794D6D2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3F8AC-ED79-4D7A-A317-C679581B27DE}"/>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398173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1BF7-3805-424C-BBC7-E87FDE3543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15098B-5FDA-4E8F-BECC-F7E0A9BE55B2}"/>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4" name="Footer Placeholder 3">
            <a:extLst>
              <a:ext uri="{FF2B5EF4-FFF2-40B4-BE49-F238E27FC236}">
                <a16:creationId xmlns:a16="http://schemas.microsoft.com/office/drawing/2014/main" id="{4B47A0CE-7B2F-48C8-B5CE-AD13E6F9E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FE549-9B66-470B-908F-D99D26C2C3E2}"/>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289533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EDC64-8105-4938-804F-1A8F51C892EA}"/>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3" name="Footer Placeholder 2">
            <a:extLst>
              <a:ext uri="{FF2B5EF4-FFF2-40B4-BE49-F238E27FC236}">
                <a16:creationId xmlns:a16="http://schemas.microsoft.com/office/drawing/2014/main" id="{AF546CCE-C8B9-4605-9C78-5112406873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D687AE-6313-46C1-901E-E97FECF5DD3C}"/>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141887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4CB8-995B-4197-BBF5-A22F0F02AB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3F0FFD-7636-418E-973B-A733231F03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AB17C3-7EBC-4F5F-B352-1437D058F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CAED8D-A88B-4B37-8052-36A2ECAAC09E}"/>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6" name="Footer Placeholder 5">
            <a:extLst>
              <a:ext uri="{FF2B5EF4-FFF2-40B4-BE49-F238E27FC236}">
                <a16:creationId xmlns:a16="http://schemas.microsoft.com/office/drawing/2014/main" id="{E931F368-F844-49D8-BC3C-DD3E06518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EADDB-B384-4B52-A31A-8DE377C39D37}"/>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292455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0401-8864-44B4-BC03-CCDC0B2A0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D375B1-B627-4BF5-B58D-153FC480E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E544FB-4E5F-4191-9120-7DB25C0D5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78D2C-08E8-4BDF-BF11-C67E426F892D}"/>
              </a:ext>
            </a:extLst>
          </p:cNvPr>
          <p:cNvSpPr>
            <a:spLocks noGrp="1"/>
          </p:cNvSpPr>
          <p:nvPr>
            <p:ph type="dt" sz="half" idx="10"/>
          </p:nvPr>
        </p:nvSpPr>
        <p:spPr/>
        <p:txBody>
          <a:bodyPr/>
          <a:lstStyle/>
          <a:p>
            <a:fld id="{C76337E8-A842-4F4A-BC26-C1C3BAAC578F}" type="datetimeFigureOut">
              <a:rPr lang="en-US" smtClean="0"/>
              <a:t>8/31/2025</a:t>
            </a:fld>
            <a:endParaRPr lang="en-US"/>
          </a:p>
        </p:txBody>
      </p:sp>
      <p:sp>
        <p:nvSpPr>
          <p:cNvPr id="6" name="Footer Placeholder 5">
            <a:extLst>
              <a:ext uri="{FF2B5EF4-FFF2-40B4-BE49-F238E27FC236}">
                <a16:creationId xmlns:a16="http://schemas.microsoft.com/office/drawing/2014/main" id="{2739E073-2395-4AC0-B2CD-BEC59EB2A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4A573-27BC-49A6-9F38-2AEF2A285B14}"/>
              </a:ext>
            </a:extLst>
          </p:cNvPr>
          <p:cNvSpPr>
            <a:spLocks noGrp="1"/>
          </p:cNvSpPr>
          <p:nvPr>
            <p:ph type="sldNum" sz="quarter" idx="12"/>
          </p:nvPr>
        </p:nvSpPr>
        <p:spPr/>
        <p:txBody>
          <a:bodyPr/>
          <a:lstStyle/>
          <a:p>
            <a:fld id="{99FBB005-1651-4D51-9A0A-1AFE31F9AE01}" type="slidenum">
              <a:rPr lang="en-US" smtClean="0"/>
              <a:t>‹#›</a:t>
            </a:fld>
            <a:endParaRPr lang="en-US"/>
          </a:p>
        </p:txBody>
      </p:sp>
    </p:spTree>
    <p:extLst>
      <p:ext uri="{BB962C8B-B14F-4D97-AF65-F5344CB8AC3E}">
        <p14:creationId xmlns:p14="http://schemas.microsoft.com/office/powerpoint/2010/main" val="48650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62E026-8A94-4A48-9FE2-7BADB8E0F9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694857-CE10-47EB-A577-3D262E952E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22830-2970-4269-BDF8-0AC563E69C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337E8-A842-4F4A-BC26-C1C3BAAC578F}" type="datetimeFigureOut">
              <a:rPr lang="en-US" smtClean="0"/>
              <a:t>8/31/2025</a:t>
            </a:fld>
            <a:endParaRPr lang="en-US"/>
          </a:p>
        </p:txBody>
      </p:sp>
      <p:sp>
        <p:nvSpPr>
          <p:cNvPr id="5" name="Footer Placeholder 4">
            <a:extLst>
              <a:ext uri="{FF2B5EF4-FFF2-40B4-BE49-F238E27FC236}">
                <a16:creationId xmlns:a16="http://schemas.microsoft.com/office/drawing/2014/main" id="{67DC6E3B-9AB8-4192-B6D3-BEA541B53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78212-1A8E-4EA6-8117-6108CDC6F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B005-1651-4D51-9A0A-1AFE31F9AE01}" type="slidenum">
              <a:rPr lang="en-US" smtClean="0"/>
              <a:t>‹#›</a:t>
            </a:fld>
            <a:endParaRPr lang="en-US"/>
          </a:p>
        </p:txBody>
      </p:sp>
    </p:spTree>
    <p:extLst>
      <p:ext uri="{BB962C8B-B14F-4D97-AF65-F5344CB8AC3E}">
        <p14:creationId xmlns:p14="http://schemas.microsoft.com/office/powerpoint/2010/main" val="200489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hurchofjesuschrist.or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1CA9-C04B-4B32-ABF3-003D917F8700}"/>
              </a:ext>
            </a:extLst>
          </p:cNvPr>
          <p:cNvSpPr>
            <a:spLocks noGrp="1"/>
          </p:cNvSpPr>
          <p:nvPr>
            <p:ph type="ctrTitle"/>
          </p:nvPr>
        </p:nvSpPr>
        <p:spPr>
          <a:xfrm>
            <a:off x="1354667" y="-909637"/>
            <a:ext cx="9144000" cy="2387600"/>
          </a:xfrm>
        </p:spPr>
        <p:txBody>
          <a:bodyPr>
            <a:normAutofit/>
          </a:bodyPr>
          <a:lstStyle/>
          <a:p>
            <a:r>
              <a:rPr lang="en-US" sz="9600" dirty="0"/>
              <a:t>Parents and Youth</a:t>
            </a:r>
          </a:p>
        </p:txBody>
      </p:sp>
      <p:sp>
        <p:nvSpPr>
          <p:cNvPr id="3" name="Subtitle 2">
            <a:extLst>
              <a:ext uri="{FF2B5EF4-FFF2-40B4-BE49-F238E27FC236}">
                <a16:creationId xmlns:a16="http://schemas.microsoft.com/office/drawing/2014/main" id="{503E53E5-01DD-4FB3-A68F-3F112EEDFF44}"/>
              </a:ext>
            </a:extLst>
          </p:cNvPr>
          <p:cNvSpPr>
            <a:spLocks noGrp="1"/>
          </p:cNvSpPr>
          <p:nvPr>
            <p:ph type="subTitle" idx="1"/>
          </p:nvPr>
        </p:nvSpPr>
        <p:spPr>
          <a:xfrm>
            <a:off x="1524000" y="5380038"/>
            <a:ext cx="9144000" cy="1655762"/>
          </a:xfrm>
        </p:spPr>
        <p:txBody>
          <a:bodyPr>
            <a:normAutofit/>
          </a:bodyPr>
          <a:lstStyle/>
          <a:p>
            <a:r>
              <a:rPr lang="en-US" sz="4800" dirty="0"/>
              <a:t>Strengthening Communication and Relationships</a:t>
            </a:r>
          </a:p>
        </p:txBody>
      </p:sp>
      <p:pic>
        <p:nvPicPr>
          <p:cNvPr id="8198" name="Picture 6" descr="https://www.sourceofthespring.com/wp-content/uploads/2025/06/Are-Youth-Mental-Health-Programs-for-Parents-Making-a-Difference-scaled.jpg">
            <a:extLst>
              <a:ext uri="{FF2B5EF4-FFF2-40B4-BE49-F238E27FC236}">
                <a16:creationId xmlns:a16="http://schemas.microsoft.com/office/drawing/2014/main" id="{B6A73436-A128-47BA-BD36-372119670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948" y="1491721"/>
            <a:ext cx="6888103" cy="387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52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CCAE-C3D0-4688-B08F-2F03C664F7A0}"/>
              </a:ext>
            </a:extLst>
          </p:cNvPr>
          <p:cNvSpPr>
            <a:spLocks noGrp="1"/>
          </p:cNvSpPr>
          <p:nvPr>
            <p:ph type="title"/>
          </p:nvPr>
        </p:nvSpPr>
        <p:spPr/>
        <p:txBody>
          <a:bodyPr/>
          <a:lstStyle/>
          <a:p>
            <a:r>
              <a:rPr lang="en-US" dirty="0"/>
              <a:t>What would help strengthen your relationship with your parents? </a:t>
            </a:r>
          </a:p>
        </p:txBody>
      </p:sp>
      <p:sp>
        <p:nvSpPr>
          <p:cNvPr id="3" name="Content Placeholder 2">
            <a:extLst>
              <a:ext uri="{FF2B5EF4-FFF2-40B4-BE49-F238E27FC236}">
                <a16:creationId xmlns:a16="http://schemas.microsoft.com/office/drawing/2014/main" id="{659A7158-ABFD-4B2B-82C7-BF8FA1BF89F7}"/>
              </a:ext>
            </a:extLst>
          </p:cNvPr>
          <p:cNvSpPr>
            <a:spLocks noGrp="1"/>
          </p:cNvSpPr>
          <p:nvPr>
            <p:ph idx="1"/>
          </p:nvPr>
        </p:nvSpPr>
        <p:spPr/>
        <p:txBody>
          <a:bodyPr>
            <a:normAutofit/>
          </a:bodyPr>
          <a:lstStyle/>
          <a:p>
            <a:r>
              <a:rPr lang="en-US" dirty="0"/>
              <a:t>Doing stuff they like to do. Getting to know them as people, not just parents. </a:t>
            </a:r>
          </a:p>
          <a:p>
            <a:r>
              <a:rPr lang="en-US" dirty="0"/>
              <a:t>More conversations</a:t>
            </a:r>
          </a:p>
          <a:p>
            <a:r>
              <a:rPr lang="en-US" dirty="0"/>
              <a:t>We have pretty good relations ship with each other </a:t>
            </a:r>
          </a:p>
          <a:p>
            <a:r>
              <a:rPr lang="en-US" dirty="0"/>
              <a:t>Being with more often </a:t>
            </a:r>
          </a:p>
          <a:p>
            <a:r>
              <a:rPr lang="en-US" dirty="0"/>
              <a:t>We try to go on dates, (me and my parents) but we are busy with all  of our siblings doing things.</a:t>
            </a:r>
          </a:p>
        </p:txBody>
      </p:sp>
    </p:spTree>
    <p:extLst>
      <p:ext uri="{BB962C8B-B14F-4D97-AF65-F5344CB8AC3E}">
        <p14:creationId xmlns:p14="http://schemas.microsoft.com/office/powerpoint/2010/main" val="8198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1CB5-7BA7-4726-BE17-BC749B2BFC45}"/>
              </a:ext>
            </a:extLst>
          </p:cNvPr>
          <p:cNvSpPr>
            <a:spLocks noGrp="1"/>
          </p:cNvSpPr>
          <p:nvPr>
            <p:ph type="title"/>
          </p:nvPr>
        </p:nvSpPr>
        <p:spPr/>
        <p:txBody>
          <a:bodyPr/>
          <a:lstStyle/>
          <a:p>
            <a:r>
              <a:rPr lang="en-US" dirty="0"/>
              <a:t>What gospel principles or topics you like us to teach or talk more about? </a:t>
            </a:r>
          </a:p>
        </p:txBody>
      </p:sp>
      <p:sp>
        <p:nvSpPr>
          <p:cNvPr id="3" name="Content Placeholder 2">
            <a:extLst>
              <a:ext uri="{FF2B5EF4-FFF2-40B4-BE49-F238E27FC236}">
                <a16:creationId xmlns:a16="http://schemas.microsoft.com/office/drawing/2014/main" id="{0C1495E9-9E0C-4313-9C5B-4265B0AF80DE}"/>
              </a:ext>
            </a:extLst>
          </p:cNvPr>
          <p:cNvSpPr>
            <a:spLocks noGrp="1"/>
          </p:cNvSpPr>
          <p:nvPr>
            <p:ph idx="1"/>
          </p:nvPr>
        </p:nvSpPr>
        <p:spPr>
          <a:xfrm>
            <a:off x="712099" y="2540899"/>
            <a:ext cx="10641701" cy="3636064"/>
          </a:xfrm>
        </p:spPr>
        <p:txBody>
          <a:bodyPr>
            <a:normAutofit/>
          </a:bodyPr>
          <a:lstStyle/>
          <a:p>
            <a:r>
              <a:rPr lang="en-US" dirty="0"/>
              <a:t>The doctrine and covenants understanding where it comes from </a:t>
            </a:r>
          </a:p>
          <a:p>
            <a:r>
              <a:rPr lang="en-US" dirty="0"/>
              <a:t>Atonement, forgiveness, you’re not in too deep with any sin or addiction</a:t>
            </a:r>
          </a:p>
          <a:p>
            <a:r>
              <a:rPr lang="en-US" dirty="0"/>
              <a:t>Ordinances and commandments and what they mean</a:t>
            </a:r>
          </a:p>
          <a:p>
            <a:r>
              <a:rPr lang="en-US" dirty="0"/>
              <a:t>The Second Coming!</a:t>
            </a:r>
          </a:p>
        </p:txBody>
      </p:sp>
    </p:spTree>
    <p:extLst>
      <p:ext uri="{BB962C8B-B14F-4D97-AF65-F5344CB8AC3E}">
        <p14:creationId xmlns:p14="http://schemas.microsoft.com/office/powerpoint/2010/main" val="215393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0DF2-E6A0-48A7-958A-2775D1408195}"/>
              </a:ext>
            </a:extLst>
          </p:cNvPr>
          <p:cNvSpPr>
            <a:spLocks noGrp="1"/>
          </p:cNvSpPr>
          <p:nvPr>
            <p:ph type="title"/>
          </p:nvPr>
        </p:nvSpPr>
        <p:spPr/>
        <p:txBody>
          <a:bodyPr/>
          <a:lstStyle/>
          <a:p>
            <a:r>
              <a:rPr lang="en-US" dirty="0"/>
              <a:t>What helps you feel welcome and included at church and activities? </a:t>
            </a:r>
          </a:p>
        </p:txBody>
      </p:sp>
      <p:sp>
        <p:nvSpPr>
          <p:cNvPr id="3" name="Content Placeholder 2">
            <a:extLst>
              <a:ext uri="{FF2B5EF4-FFF2-40B4-BE49-F238E27FC236}">
                <a16:creationId xmlns:a16="http://schemas.microsoft.com/office/drawing/2014/main" id="{19ABDF73-64CA-41C6-91B5-C6047ACF5041}"/>
              </a:ext>
            </a:extLst>
          </p:cNvPr>
          <p:cNvSpPr>
            <a:spLocks noGrp="1"/>
          </p:cNvSpPr>
          <p:nvPr>
            <p:ph idx="1"/>
          </p:nvPr>
        </p:nvSpPr>
        <p:spPr/>
        <p:txBody>
          <a:bodyPr>
            <a:normAutofit/>
          </a:bodyPr>
          <a:lstStyle/>
          <a:p>
            <a:r>
              <a:rPr lang="en-US" dirty="0"/>
              <a:t>people being there and hanging out</a:t>
            </a:r>
          </a:p>
          <a:p>
            <a:r>
              <a:rPr lang="en-US" dirty="0"/>
              <a:t>friends</a:t>
            </a:r>
          </a:p>
          <a:p>
            <a:r>
              <a:rPr lang="en-US" dirty="0"/>
              <a:t>I already feel that way. </a:t>
            </a:r>
          </a:p>
          <a:p>
            <a:r>
              <a:rPr lang="en-US" dirty="0"/>
              <a:t>That we all are such good friends </a:t>
            </a:r>
          </a:p>
          <a:p>
            <a:r>
              <a:rPr lang="en-US" dirty="0"/>
              <a:t>Activities when we’re with everyone not just our friends </a:t>
            </a:r>
          </a:p>
          <a:p>
            <a:r>
              <a:rPr lang="en-US" dirty="0"/>
              <a:t>Having people I like there</a:t>
            </a:r>
          </a:p>
          <a:p>
            <a:r>
              <a:rPr lang="en-US" dirty="0"/>
              <a:t>Talking with all of the girls in my class!</a:t>
            </a:r>
          </a:p>
        </p:txBody>
      </p:sp>
    </p:spTree>
    <p:extLst>
      <p:ext uri="{BB962C8B-B14F-4D97-AF65-F5344CB8AC3E}">
        <p14:creationId xmlns:p14="http://schemas.microsoft.com/office/powerpoint/2010/main" val="178452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2E4D-0E2D-4E58-BC52-B579ACAD2E09}"/>
              </a:ext>
            </a:extLst>
          </p:cNvPr>
          <p:cNvSpPr>
            <a:spLocks noGrp="1"/>
          </p:cNvSpPr>
          <p:nvPr>
            <p:ph type="title"/>
          </p:nvPr>
        </p:nvSpPr>
        <p:spPr/>
        <p:txBody>
          <a:bodyPr/>
          <a:lstStyle/>
          <a:p>
            <a:r>
              <a:rPr lang="en-US" dirty="0"/>
              <a:t>What can your leaders do to help you feel more supported and understood? </a:t>
            </a:r>
          </a:p>
        </p:txBody>
      </p:sp>
      <p:sp>
        <p:nvSpPr>
          <p:cNvPr id="3" name="Content Placeholder 2">
            <a:extLst>
              <a:ext uri="{FF2B5EF4-FFF2-40B4-BE49-F238E27FC236}">
                <a16:creationId xmlns:a16="http://schemas.microsoft.com/office/drawing/2014/main" id="{3ED0F0F0-6603-4983-B90D-D724B5998D85}"/>
              </a:ext>
            </a:extLst>
          </p:cNvPr>
          <p:cNvSpPr>
            <a:spLocks noGrp="1"/>
          </p:cNvSpPr>
          <p:nvPr>
            <p:ph idx="1"/>
          </p:nvPr>
        </p:nvSpPr>
        <p:spPr/>
        <p:txBody>
          <a:bodyPr>
            <a:normAutofit/>
          </a:bodyPr>
          <a:lstStyle/>
          <a:p>
            <a:r>
              <a:rPr lang="en-US" dirty="0"/>
              <a:t>I feel supported and understood already. </a:t>
            </a:r>
          </a:p>
          <a:p>
            <a:r>
              <a:rPr lang="en-US" dirty="0"/>
              <a:t>Start conversation and be a good friend</a:t>
            </a:r>
          </a:p>
          <a:p>
            <a:r>
              <a:rPr lang="en-US" dirty="0"/>
              <a:t>I don’t need anything </a:t>
            </a:r>
          </a:p>
          <a:p>
            <a:r>
              <a:rPr lang="en-US" dirty="0"/>
              <a:t>nothing! They are doing amazing </a:t>
            </a:r>
          </a:p>
          <a:p>
            <a:r>
              <a:rPr lang="en-US" dirty="0"/>
              <a:t>I feel supported and understood! I think my leaders are doing amazing!</a:t>
            </a:r>
          </a:p>
        </p:txBody>
      </p:sp>
    </p:spTree>
    <p:extLst>
      <p:ext uri="{BB962C8B-B14F-4D97-AF65-F5344CB8AC3E}">
        <p14:creationId xmlns:p14="http://schemas.microsoft.com/office/powerpoint/2010/main" val="2820726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How often do you have an in-depth conversation with your child about how they are personally doing in life (their feelings, challenges, and successes)?. Number of responses: 19 responses.">
            <a:extLst>
              <a:ext uri="{FF2B5EF4-FFF2-40B4-BE49-F238E27FC236}">
                <a16:creationId xmlns:a16="http://schemas.microsoft.com/office/drawing/2014/main" id="{A9F46DE8-B81E-4541-882A-06D7DCCCC3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781" y="793283"/>
            <a:ext cx="11638438" cy="527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8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14FF-8B0A-4EB8-B575-E08D705D5A18}"/>
              </a:ext>
            </a:extLst>
          </p:cNvPr>
          <p:cNvSpPr>
            <a:spLocks noGrp="1"/>
          </p:cNvSpPr>
          <p:nvPr>
            <p:ph type="title"/>
          </p:nvPr>
        </p:nvSpPr>
        <p:spPr/>
        <p:txBody>
          <a:bodyPr>
            <a:noAutofit/>
          </a:bodyPr>
          <a:lstStyle/>
          <a:p>
            <a:r>
              <a:rPr lang="en-US" sz="3200" dirty="0"/>
              <a:t>Would you be willing to share any general examples of how having (or not having) these in-depth conversations has influenced your relationship or your child’s well-being?</a:t>
            </a:r>
          </a:p>
        </p:txBody>
      </p:sp>
      <p:sp>
        <p:nvSpPr>
          <p:cNvPr id="3" name="Content Placeholder 2">
            <a:extLst>
              <a:ext uri="{FF2B5EF4-FFF2-40B4-BE49-F238E27FC236}">
                <a16:creationId xmlns:a16="http://schemas.microsoft.com/office/drawing/2014/main" id="{9873A978-D181-4DC1-A97D-E294C90B987F}"/>
              </a:ext>
            </a:extLst>
          </p:cNvPr>
          <p:cNvSpPr>
            <a:spLocks noGrp="1"/>
          </p:cNvSpPr>
          <p:nvPr>
            <p:ph idx="1"/>
          </p:nvPr>
        </p:nvSpPr>
        <p:spPr>
          <a:xfrm>
            <a:off x="838200" y="2367492"/>
            <a:ext cx="10515600" cy="4351338"/>
          </a:xfrm>
        </p:spPr>
        <p:txBody>
          <a:bodyPr>
            <a:normAutofit fontScale="62500" lnSpcReduction="20000"/>
          </a:bodyPr>
          <a:lstStyle/>
          <a:p>
            <a:r>
              <a:rPr lang="en-US" dirty="0"/>
              <a:t>I think we have a good relationship until we try to have important conversations. I can’t be a good parent if they won’t tell me anything. I don’t think they understand their own feelings.</a:t>
            </a:r>
          </a:p>
          <a:p>
            <a:r>
              <a:rPr lang="en-US" dirty="0"/>
              <a:t>Because there are multiple children in our family any in depth conversations that we have are always helpful for everyone involved.</a:t>
            </a:r>
          </a:p>
          <a:p>
            <a:r>
              <a:rPr lang="en-US" dirty="0"/>
              <a:t>Our conversations help me feel more connected to their challenges, and also keep the door open so hopefully they will come to me for advice when needed and without me asking.</a:t>
            </a:r>
          </a:p>
          <a:p>
            <a:r>
              <a:rPr lang="en-US" dirty="0"/>
              <a:t>Sitting in the moment and listening and acknowledging their feelings; not trying to fix things immediately.</a:t>
            </a:r>
          </a:p>
          <a:p>
            <a:r>
              <a:rPr lang="en-US" dirty="0"/>
              <a:t>I think they know I am there for them and help them work through different issues.</a:t>
            </a:r>
          </a:p>
          <a:p>
            <a:r>
              <a:rPr lang="en-US" dirty="0"/>
              <a:t>Talking with my kids in-depth lets them know that I care about them and their life. There have been times I needed to step in to get help for my kids or their friends, that I was able to do because my kids talk to me. I am glad I was able to get help earlier rather than after big things happened.</a:t>
            </a:r>
          </a:p>
          <a:p>
            <a:r>
              <a:rPr lang="en-US" dirty="0"/>
              <a:t>It’s the only way to create true connection.</a:t>
            </a:r>
          </a:p>
          <a:p>
            <a:r>
              <a:rPr lang="en-US" dirty="0"/>
              <a:t>I’m not sure any conversations sink in, but I’m going to keep having them. Hopefully one day they will use something from one of our talks.</a:t>
            </a:r>
          </a:p>
        </p:txBody>
      </p:sp>
    </p:spTree>
    <p:extLst>
      <p:ext uri="{BB962C8B-B14F-4D97-AF65-F5344CB8AC3E}">
        <p14:creationId xmlns:p14="http://schemas.microsoft.com/office/powerpoint/2010/main" val="273023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Do you have confidence your child feels comfortable coming to you to talk about difficult&#10;subjects?. Number of responses: 19 responses.">
            <a:extLst>
              <a:ext uri="{FF2B5EF4-FFF2-40B4-BE49-F238E27FC236}">
                <a16:creationId xmlns:a16="http://schemas.microsoft.com/office/drawing/2014/main" id="{517285CE-D6A4-4428-A0A0-6EBF9D808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6775"/>
            <a:ext cx="12192000" cy="512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66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A79A-D386-478A-AEF5-91705E9561F5}"/>
              </a:ext>
            </a:extLst>
          </p:cNvPr>
          <p:cNvSpPr>
            <a:spLocks noGrp="1"/>
          </p:cNvSpPr>
          <p:nvPr>
            <p:ph type="title"/>
          </p:nvPr>
        </p:nvSpPr>
        <p:spPr>
          <a:xfrm>
            <a:off x="838200" y="308503"/>
            <a:ext cx="10515600" cy="1325563"/>
          </a:xfrm>
        </p:spPr>
        <p:txBody>
          <a:bodyPr>
            <a:noAutofit/>
          </a:bodyPr>
          <a:lstStyle/>
          <a:p>
            <a:r>
              <a:rPr lang="en-US" sz="3200" dirty="0"/>
              <a:t>What experiences or approaches have you found helpful—or challenging—in encouraging your child to feel comfortable talking with you about difficult subjects? </a:t>
            </a:r>
          </a:p>
        </p:txBody>
      </p:sp>
      <p:sp>
        <p:nvSpPr>
          <p:cNvPr id="3" name="Content Placeholder 2">
            <a:extLst>
              <a:ext uri="{FF2B5EF4-FFF2-40B4-BE49-F238E27FC236}">
                <a16:creationId xmlns:a16="http://schemas.microsoft.com/office/drawing/2014/main" id="{EBB8CAB7-E1A5-4B07-A41D-B544170FC3EC}"/>
              </a:ext>
            </a:extLst>
          </p:cNvPr>
          <p:cNvSpPr>
            <a:spLocks noGrp="1"/>
          </p:cNvSpPr>
          <p:nvPr>
            <p:ph idx="1"/>
          </p:nvPr>
        </p:nvSpPr>
        <p:spPr/>
        <p:txBody>
          <a:bodyPr>
            <a:normAutofit fontScale="62500" lnSpcReduction="20000"/>
          </a:bodyPr>
          <a:lstStyle/>
          <a:p>
            <a:r>
              <a:rPr lang="en-US" dirty="0"/>
              <a:t>We started a book/journal we pass back and forth. It’s been helpful.</a:t>
            </a:r>
          </a:p>
          <a:p>
            <a:r>
              <a:rPr lang="en-US" dirty="0"/>
              <a:t>We just do it, we just talk about those hard topics and get it over with. It usually ends in a whole other conversation and laughs</a:t>
            </a:r>
          </a:p>
          <a:p>
            <a:r>
              <a:rPr lang="en-US" dirty="0"/>
              <a:t>I have approached them about concerns or feelings I’ve had about them, even with limited information or observations. Sometimes this has opened the door to a deeper discussion on the subject.</a:t>
            </a:r>
          </a:p>
          <a:p>
            <a:r>
              <a:rPr lang="en-US" dirty="0"/>
              <a:t>Just being open and honest. Answer questions as they come in rather than deflect or side step the subject.</a:t>
            </a:r>
          </a:p>
          <a:p>
            <a:r>
              <a:rPr lang="en-US" dirty="0"/>
              <a:t>I try to explain the why behind the conversation and empower my child to have a voice and know that they will be heard.</a:t>
            </a:r>
          </a:p>
          <a:p>
            <a:r>
              <a:rPr lang="en-US" dirty="0"/>
              <a:t>Listen openly, don’t try to solve problems without asking permission first. Manage my own reactions and fears. Never lecture teens! It is always better to have discussions.</a:t>
            </a:r>
          </a:p>
          <a:p>
            <a:r>
              <a:rPr lang="en-US" dirty="0"/>
              <a:t>Being real open and honest and talking about the most uncomfortable stuff. Just </a:t>
            </a:r>
            <a:r>
              <a:rPr lang="en-US" dirty="0" err="1"/>
              <a:t>gotta</a:t>
            </a:r>
            <a:r>
              <a:rPr lang="en-US" dirty="0"/>
              <a:t> lean into that discomfort if we want them to keep coming back and talking to us instead of their friends.</a:t>
            </a:r>
          </a:p>
          <a:p>
            <a:r>
              <a:rPr lang="en-US" dirty="0"/>
              <a:t>I feel like being </a:t>
            </a:r>
            <a:r>
              <a:rPr lang="en-US" dirty="0" err="1"/>
              <a:t>non-judgemental</a:t>
            </a:r>
            <a:r>
              <a:rPr lang="en-US" dirty="0"/>
              <a:t> and knowing that they will make mistakes such as I have, and showing kindness in situations instead of getting angry.</a:t>
            </a:r>
          </a:p>
        </p:txBody>
      </p:sp>
    </p:spTree>
    <p:extLst>
      <p:ext uri="{BB962C8B-B14F-4D97-AF65-F5344CB8AC3E}">
        <p14:creationId xmlns:p14="http://schemas.microsoft.com/office/powerpoint/2010/main" val="218146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How comfortable do you feel talking with your child about sensitive topics (such as friendships, school, church, drugs, or the law of chastity)?. Number of responses: 19 responses.">
            <a:extLst>
              <a:ext uri="{FF2B5EF4-FFF2-40B4-BE49-F238E27FC236}">
                <a16:creationId xmlns:a16="http://schemas.microsoft.com/office/drawing/2014/main" id="{65E16A2D-749C-4C95-A96F-012143C46D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922" y="814652"/>
            <a:ext cx="11544078" cy="522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18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rms response chart. Question title: How often do you feel you are able to spend meaningful, quality time with your children despite the busyness of life?. Number of responses: 19 responses.">
            <a:extLst>
              <a:ext uri="{FF2B5EF4-FFF2-40B4-BE49-F238E27FC236}">
                <a16:creationId xmlns:a16="http://schemas.microsoft.com/office/drawing/2014/main" id="{24037C78-60A5-4E76-8B56-7633E86C3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7543"/>
            <a:ext cx="12192000" cy="552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5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BE07-638A-4881-80C6-DF02691FF3BF}"/>
              </a:ext>
            </a:extLst>
          </p:cNvPr>
          <p:cNvSpPr>
            <a:spLocks noGrp="1"/>
          </p:cNvSpPr>
          <p:nvPr>
            <p:ph type="title"/>
          </p:nvPr>
        </p:nvSpPr>
        <p:spPr/>
        <p:txBody>
          <a:bodyPr/>
          <a:lstStyle/>
          <a:p>
            <a:r>
              <a:rPr lang="en-US" dirty="0"/>
              <a:t>What helps you feel closer to your family?</a:t>
            </a:r>
          </a:p>
        </p:txBody>
      </p:sp>
      <p:sp>
        <p:nvSpPr>
          <p:cNvPr id="6" name="Content Placeholder 5">
            <a:extLst>
              <a:ext uri="{FF2B5EF4-FFF2-40B4-BE49-F238E27FC236}">
                <a16:creationId xmlns:a16="http://schemas.microsoft.com/office/drawing/2014/main" id="{DB572FED-143F-4E12-9CCA-9359FDAB5C42}"/>
              </a:ext>
            </a:extLst>
          </p:cNvPr>
          <p:cNvSpPr>
            <a:spLocks noGrp="1"/>
          </p:cNvSpPr>
          <p:nvPr>
            <p:ph idx="1"/>
          </p:nvPr>
        </p:nvSpPr>
        <p:spPr/>
        <p:txBody>
          <a:bodyPr>
            <a:normAutofit/>
          </a:bodyPr>
          <a:lstStyle/>
          <a:p>
            <a:r>
              <a:rPr lang="en-US" dirty="0"/>
              <a:t>God</a:t>
            </a:r>
          </a:p>
          <a:p>
            <a:r>
              <a:rPr lang="en-US" dirty="0"/>
              <a:t>Spending time together. </a:t>
            </a:r>
          </a:p>
          <a:p>
            <a:r>
              <a:rPr lang="en-US" dirty="0"/>
              <a:t>Activities/gathering</a:t>
            </a:r>
          </a:p>
          <a:p>
            <a:r>
              <a:rPr lang="en-US" dirty="0"/>
              <a:t>Hanging out with my family </a:t>
            </a:r>
          </a:p>
          <a:p>
            <a:r>
              <a:rPr lang="en-US" dirty="0"/>
              <a:t>Spending time with each other</a:t>
            </a:r>
          </a:p>
          <a:p>
            <a:r>
              <a:rPr lang="en-US" dirty="0"/>
              <a:t>If they actually care about my feelings </a:t>
            </a:r>
          </a:p>
          <a:p>
            <a:r>
              <a:rPr lang="en-US" dirty="0"/>
              <a:t>Going out</a:t>
            </a:r>
          </a:p>
          <a:p>
            <a:r>
              <a:rPr lang="en-US" dirty="0"/>
              <a:t>Having conversations all together </a:t>
            </a:r>
          </a:p>
        </p:txBody>
      </p:sp>
    </p:spTree>
    <p:extLst>
      <p:ext uri="{BB962C8B-B14F-4D97-AF65-F5344CB8AC3E}">
        <p14:creationId xmlns:p14="http://schemas.microsoft.com/office/powerpoint/2010/main" val="3585418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ms response chart. Question title: How often do you encourage and allow your children to openly share their thoughts, opinions, and feelings with you?. Number of responses: 19 responses.">
            <a:extLst>
              <a:ext uri="{FF2B5EF4-FFF2-40B4-BE49-F238E27FC236}">
                <a16:creationId xmlns:a16="http://schemas.microsoft.com/office/drawing/2014/main" id="{F3B21279-12EB-4A75-870B-18380CAAB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50"/>
            <a:ext cx="12192000" cy="552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32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C7E1-4CFF-4AAA-AC02-7815CFDCCE31}"/>
              </a:ext>
            </a:extLst>
          </p:cNvPr>
          <p:cNvSpPr>
            <a:spLocks noGrp="1"/>
          </p:cNvSpPr>
          <p:nvPr>
            <p:ph type="title"/>
          </p:nvPr>
        </p:nvSpPr>
        <p:spPr/>
        <p:txBody>
          <a:bodyPr>
            <a:noAutofit/>
          </a:bodyPr>
          <a:lstStyle/>
          <a:p>
            <a:r>
              <a:rPr lang="en-US" sz="2800" dirty="0"/>
              <a:t>In what ways has encouraging your children to share their thoughts, opinions, and feelings impacted your relationship with them—either</a:t>
            </a:r>
            <a:r>
              <a:rPr lang="en-US" sz="2000" dirty="0"/>
              <a:t> </a:t>
            </a:r>
            <a:r>
              <a:rPr lang="en-US" sz="2800" dirty="0"/>
              <a:t>positively or with challenges?</a:t>
            </a:r>
          </a:p>
        </p:txBody>
      </p:sp>
      <p:sp>
        <p:nvSpPr>
          <p:cNvPr id="3" name="Content Placeholder 2">
            <a:extLst>
              <a:ext uri="{FF2B5EF4-FFF2-40B4-BE49-F238E27FC236}">
                <a16:creationId xmlns:a16="http://schemas.microsoft.com/office/drawing/2014/main" id="{B3A57E7F-295C-4D87-9BA5-2F770E5DCACD}"/>
              </a:ext>
            </a:extLst>
          </p:cNvPr>
          <p:cNvSpPr>
            <a:spLocks noGrp="1"/>
          </p:cNvSpPr>
          <p:nvPr>
            <p:ph idx="1"/>
          </p:nvPr>
        </p:nvSpPr>
        <p:spPr/>
        <p:txBody>
          <a:bodyPr>
            <a:normAutofit fontScale="70000" lnSpcReduction="20000"/>
          </a:bodyPr>
          <a:lstStyle/>
          <a:p>
            <a:r>
              <a:rPr lang="en-US" dirty="0"/>
              <a:t>It’s a challenge because they won’t open up.</a:t>
            </a:r>
          </a:p>
          <a:p>
            <a:r>
              <a:rPr lang="en-US" dirty="0"/>
              <a:t>Not the best at this… I’d like to listen more than talk.</a:t>
            </a:r>
          </a:p>
          <a:p>
            <a:r>
              <a:rPr lang="en-US" dirty="0"/>
              <a:t>Not sure. I hope it means they can come to me with things.</a:t>
            </a:r>
          </a:p>
          <a:p>
            <a:r>
              <a:rPr lang="en-US" dirty="0"/>
              <a:t>Helps them better regulate their emotions and have more meaningful and deeper conversations with them.</a:t>
            </a:r>
          </a:p>
          <a:p>
            <a:r>
              <a:rPr lang="en-US" dirty="0"/>
              <a:t>It allows us to have a closer relationship with our children.</a:t>
            </a:r>
          </a:p>
          <a:p>
            <a:r>
              <a:rPr lang="en-US" dirty="0"/>
              <a:t>When things come up they know that I am a safe space to share. Also explaining that life challenges are to be expected, it’s how we react to them.</a:t>
            </a:r>
          </a:p>
          <a:p>
            <a:r>
              <a:rPr lang="en-US" dirty="0"/>
              <a:t>I am grateful that my kids are chatty and will talk with me. I feel I have a very good relationship with my kids because of this.</a:t>
            </a:r>
          </a:p>
          <a:p>
            <a:r>
              <a:rPr lang="en-US" dirty="0"/>
              <a:t>Never freak out. No matter how much I’m screaming inside or want to run or cry or completely lose it, I </a:t>
            </a:r>
            <a:r>
              <a:rPr lang="en-US" dirty="0" err="1"/>
              <a:t>gotta</a:t>
            </a:r>
            <a:r>
              <a:rPr lang="en-US" dirty="0"/>
              <a:t> sit there and talk to them like I’m giving them directions to the grocery store. It’s the only thing that has made us be approachable. Shaming them never helps or works so I really have to choose my words carefully and that is very hard!</a:t>
            </a:r>
          </a:p>
          <a:p>
            <a:r>
              <a:rPr lang="en-US" dirty="0"/>
              <a:t>I hope just trusting me, and they know they are never alone. Definitely positive.</a:t>
            </a:r>
          </a:p>
        </p:txBody>
      </p:sp>
    </p:spTree>
    <p:extLst>
      <p:ext uri="{BB962C8B-B14F-4D97-AF65-F5344CB8AC3E}">
        <p14:creationId xmlns:p14="http://schemas.microsoft.com/office/powerpoint/2010/main" val="311905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s response chart. Question title: How often do you openly share your own thoughts and feelings with your children?. Number of responses: 19 responses.">
            <a:extLst>
              <a:ext uri="{FF2B5EF4-FFF2-40B4-BE49-F238E27FC236}">
                <a16:creationId xmlns:a16="http://schemas.microsoft.com/office/drawing/2014/main" id="{ADBD796D-06F3-4FA9-B209-A95E160CB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6775"/>
            <a:ext cx="12192000" cy="512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56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7BAC-FBCC-43AE-9569-35A0670D19F6}"/>
              </a:ext>
            </a:extLst>
          </p:cNvPr>
          <p:cNvSpPr>
            <a:spLocks noGrp="1"/>
          </p:cNvSpPr>
          <p:nvPr>
            <p:ph type="title"/>
          </p:nvPr>
        </p:nvSpPr>
        <p:spPr>
          <a:xfrm>
            <a:off x="838200" y="365125"/>
            <a:ext cx="10515600" cy="1325563"/>
          </a:xfrm>
        </p:spPr>
        <p:txBody>
          <a:bodyPr>
            <a:noAutofit/>
          </a:bodyPr>
          <a:lstStyle/>
          <a:p>
            <a:r>
              <a:rPr lang="en-US" sz="3200" dirty="0"/>
              <a:t>If you are comfortable sharing, what impact have you noticed (positive or challenging) when you openly express your own thoughts and feelings with your children? </a:t>
            </a:r>
          </a:p>
        </p:txBody>
      </p:sp>
      <p:sp>
        <p:nvSpPr>
          <p:cNvPr id="3" name="Content Placeholder 2">
            <a:extLst>
              <a:ext uri="{FF2B5EF4-FFF2-40B4-BE49-F238E27FC236}">
                <a16:creationId xmlns:a16="http://schemas.microsoft.com/office/drawing/2014/main" id="{848A3AA3-4E23-450D-BD34-5CE2B9635118}"/>
              </a:ext>
            </a:extLst>
          </p:cNvPr>
          <p:cNvSpPr>
            <a:spLocks noGrp="1"/>
          </p:cNvSpPr>
          <p:nvPr>
            <p:ph idx="1"/>
          </p:nvPr>
        </p:nvSpPr>
        <p:spPr>
          <a:xfrm>
            <a:off x="501706" y="1825624"/>
            <a:ext cx="10852094" cy="4858397"/>
          </a:xfrm>
        </p:spPr>
        <p:txBody>
          <a:bodyPr>
            <a:normAutofit/>
          </a:bodyPr>
          <a:lstStyle/>
          <a:p>
            <a:r>
              <a:rPr lang="en-US" sz="1600" dirty="0"/>
              <a:t>I think it’s super important for my kids to know, I know what it’s like to struggle.</a:t>
            </a:r>
          </a:p>
          <a:p>
            <a:r>
              <a:rPr lang="en-US" sz="1600" dirty="0"/>
              <a:t>When I honestly share my thoughts they understand more than I would give them credit for.</a:t>
            </a:r>
          </a:p>
          <a:p>
            <a:r>
              <a:rPr lang="en-US" sz="1600" dirty="0"/>
              <a:t>I think it normalizes sharing. If my child sees me do it then they know it’s safe and okay for them to share also.</a:t>
            </a:r>
          </a:p>
          <a:p>
            <a:r>
              <a:rPr lang="en-US" sz="1600" dirty="0"/>
              <a:t>I think it is important to model appropriate ways to share thoughts and feelings. Using I statements, not blaming the other person, etc. I find that my kids are able to relate to me as a person and not just a parent that is there to meet their every need. I feel this leads to a more respectful relationship. I don’t share everything, I do make sure what I share is appropriate for our relationship and I am not using my kids to vent to. They are not here to meet my needs, I am here as a parent to guide them.</a:t>
            </a:r>
          </a:p>
          <a:p>
            <a:r>
              <a:rPr lang="en-US" sz="1600" dirty="0"/>
              <a:t>I have also noticed that it has created an atmosphere of sharing for our family culture. As my teens are becoming their own person with their own thoughts and feelings they have a safe place to express themselves without judgement. This helps open up topics of discussion in a way that is more natural and less preachy.</a:t>
            </a:r>
          </a:p>
          <a:p>
            <a:r>
              <a:rPr lang="en-US" sz="1600" dirty="0"/>
              <a:t>It allows them to know that they don’t have to be perfect either. This expectation is too much and I already know I’m not perfect and mess up all the time but I need to tell them that so why should I expect them to be perfect? It’s ok to have flaws. I’m also careful how I word things because it’s NEVER the child’s job to manage a parent’s emotions. That’s ALL on me. I can share what I’m feeling but I take ownership of that and don’t ever expect them to make me feel better. Sharing my emotion creates a safe space to allow them to share theirs. I can help them manage theirs, but it’s not their job to make sure I’m ok.</a:t>
            </a:r>
          </a:p>
          <a:p>
            <a:r>
              <a:rPr lang="en-US" sz="1600" dirty="0"/>
              <a:t>Sometimes because we are parents our kids don’t realize that we have made mistakes in our past and we are also human.</a:t>
            </a:r>
          </a:p>
        </p:txBody>
      </p:sp>
    </p:spTree>
    <p:extLst>
      <p:ext uri="{BB962C8B-B14F-4D97-AF65-F5344CB8AC3E}">
        <p14:creationId xmlns:p14="http://schemas.microsoft.com/office/powerpoint/2010/main" val="2056590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D4D9-6101-4EE6-826F-8385C9E25B58}"/>
              </a:ext>
            </a:extLst>
          </p:cNvPr>
          <p:cNvSpPr>
            <a:spLocks noGrp="1"/>
          </p:cNvSpPr>
          <p:nvPr>
            <p:ph type="title"/>
          </p:nvPr>
        </p:nvSpPr>
        <p:spPr>
          <a:xfrm>
            <a:off x="396509" y="331773"/>
            <a:ext cx="11353125" cy="6344156"/>
          </a:xfrm>
        </p:spPr>
        <p:txBody>
          <a:bodyPr>
            <a:normAutofit/>
          </a:bodyPr>
          <a:lstStyle/>
          <a:p>
            <a:r>
              <a:rPr lang="en-US" dirty="0">
                <a:hlinkClick r:id="rId2"/>
              </a:rPr>
              <a:t>https://www.churchofjesuschrist.org</a:t>
            </a:r>
            <a:br>
              <a:rPr lang="en-US" dirty="0"/>
            </a:br>
            <a:br>
              <a:rPr lang="en-US" dirty="0"/>
            </a:br>
            <a:r>
              <a:rPr lang="en-US" sz="3200" dirty="0"/>
              <a:t>1. Talking with Teens</a:t>
            </a:r>
            <a:br>
              <a:rPr lang="en-US" sz="3200" dirty="0"/>
            </a:br>
            <a:r>
              <a:rPr lang="en-US" sz="3200" dirty="0"/>
              <a:t>2. Getting Teens to Talk: Eight Tips for Improved Communication</a:t>
            </a:r>
            <a:br>
              <a:rPr lang="en-US" sz="3200" dirty="0"/>
            </a:br>
            <a:r>
              <a:rPr lang="en-US" sz="3200" dirty="0"/>
              <a:t>3. Three Tips for Better Parent-Child Communication</a:t>
            </a:r>
            <a:br>
              <a:rPr lang="en-US" dirty="0"/>
            </a:br>
            <a:endParaRPr lang="en-US" dirty="0"/>
          </a:p>
        </p:txBody>
      </p:sp>
    </p:spTree>
    <p:extLst>
      <p:ext uri="{BB962C8B-B14F-4D97-AF65-F5344CB8AC3E}">
        <p14:creationId xmlns:p14="http://schemas.microsoft.com/office/powerpoint/2010/main" val="3186399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9028-8BB5-46C6-BEB7-5BC68F244F00}"/>
              </a:ext>
            </a:extLst>
          </p:cNvPr>
          <p:cNvSpPr>
            <a:spLocks noGrp="1"/>
          </p:cNvSpPr>
          <p:nvPr>
            <p:ph type="title"/>
          </p:nvPr>
        </p:nvSpPr>
        <p:spPr>
          <a:xfrm>
            <a:off x="445062" y="365125"/>
            <a:ext cx="10908738" cy="5776730"/>
          </a:xfrm>
        </p:spPr>
        <p:txBody>
          <a:bodyPr>
            <a:normAutofit/>
          </a:bodyPr>
          <a:lstStyle/>
          <a:p>
            <a:pPr algn="ctr"/>
            <a:r>
              <a:rPr lang="en-US" dirty="0"/>
              <a:t>I have learned that the head does not hear anything until the heart has listened, and that what the heart knows today the head will understand tomorrow.</a:t>
            </a:r>
            <a:br>
              <a:rPr lang="en-US" dirty="0"/>
            </a:br>
            <a:br>
              <a:rPr lang="en-US" dirty="0"/>
            </a:br>
            <a:r>
              <a:rPr lang="en-US" sz="2000" dirty="0"/>
              <a:t>Jones Stephens</a:t>
            </a:r>
          </a:p>
        </p:txBody>
      </p:sp>
    </p:spTree>
    <p:extLst>
      <p:ext uri="{BB962C8B-B14F-4D97-AF65-F5344CB8AC3E}">
        <p14:creationId xmlns:p14="http://schemas.microsoft.com/office/powerpoint/2010/main" val="314543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A339-C646-4FA0-A095-80570E30DFF8}"/>
              </a:ext>
            </a:extLst>
          </p:cNvPr>
          <p:cNvSpPr>
            <a:spLocks noGrp="1"/>
          </p:cNvSpPr>
          <p:nvPr>
            <p:ph type="title"/>
          </p:nvPr>
        </p:nvSpPr>
        <p:spPr/>
        <p:txBody>
          <a:bodyPr>
            <a:normAutofit fontScale="90000"/>
          </a:bodyPr>
          <a:lstStyle/>
          <a:p>
            <a:r>
              <a:rPr lang="en-US" dirty="0"/>
              <a:t>Do you feel like it's easy or difficult to talk to your parents/adults about your feelings. Why?</a:t>
            </a:r>
          </a:p>
        </p:txBody>
      </p:sp>
      <p:sp>
        <p:nvSpPr>
          <p:cNvPr id="3" name="Content Placeholder 2">
            <a:extLst>
              <a:ext uri="{FF2B5EF4-FFF2-40B4-BE49-F238E27FC236}">
                <a16:creationId xmlns:a16="http://schemas.microsoft.com/office/drawing/2014/main" id="{1C7C4B7C-30B2-4503-A999-6F9CD523768A}"/>
              </a:ext>
            </a:extLst>
          </p:cNvPr>
          <p:cNvSpPr>
            <a:spLocks noGrp="1"/>
          </p:cNvSpPr>
          <p:nvPr>
            <p:ph idx="1"/>
          </p:nvPr>
        </p:nvSpPr>
        <p:spPr/>
        <p:txBody>
          <a:bodyPr>
            <a:normAutofit fontScale="92500" lnSpcReduction="10000"/>
          </a:bodyPr>
          <a:lstStyle/>
          <a:p>
            <a:r>
              <a:rPr lang="en-US" dirty="0"/>
              <a:t>Easy</a:t>
            </a:r>
          </a:p>
          <a:p>
            <a:r>
              <a:rPr lang="en-US" dirty="0"/>
              <a:t>Kind of awkward because it feels uncomfortable talking  about my feelings. </a:t>
            </a:r>
          </a:p>
          <a:p>
            <a:r>
              <a:rPr lang="en-US" dirty="0"/>
              <a:t>Fairly easy</a:t>
            </a:r>
          </a:p>
          <a:p>
            <a:r>
              <a:rPr lang="en-US" dirty="0"/>
              <a:t>I think that it is easy to talk to my parents </a:t>
            </a:r>
          </a:p>
          <a:p>
            <a:r>
              <a:rPr lang="en-US" dirty="0"/>
              <a:t>I feel like with my mom it’s easier because I feel like she understands me better than my dad does just because we don’t go through the same things </a:t>
            </a:r>
          </a:p>
          <a:p>
            <a:r>
              <a:rPr lang="en-US" dirty="0"/>
              <a:t>Hard because they just don’t pay attention to my needs</a:t>
            </a:r>
          </a:p>
          <a:p>
            <a:r>
              <a:rPr lang="en-US" dirty="0"/>
              <a:t>I find it difficult because they wouldn’t understand </a:t>
            </a:r>
          </a:p>
          <a:p>
            <a:r>
              <a:rPr lang="en-US" dirty="0"/>
              <a:t>Easy because I am really open with them!</a:t>
            </a:r>
          </a:p>
          <a:p>
            <a:r>
              <a:rPr lang="en-US" dirty="0"/>
              <a:t>Difficult because they sometimes misunderstand what I'm trying to say </a:t>
            </a:r>
          </a:p>
        </p:txBody>
      </p:sp>
    </p:spTree>
    <p:extLst>
      <p:ext uri="{BB962C8B-B14F-4D97-AF65-F5344CB8AC3E}">
        <p14:creationId xmlns:p14="http://schemas.microsoft.com/office/powerpoint/2010/main" val="229461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6502-5239-4BD5-8330-B196A564BC56}"/>
              </a:ext>
            </a:extLst>
          </p:cNvPr>
          <p:cNvSpPr>
            <a:spLocks noGrp="1"/>
          </p:cNvSpPr>
          <p:nvPr>
            <p:ph type="title"/>
          </p:nvPr>
        </p:nvSpPr>
        <p:spPr/>
        <p:txBody>
          <a:bodyPr>
            <a:normAutofit fontScale="90000"/>
          </a:bodyPr>
          <a:lstStyle/>
          <a:p>
            <a:r>
              <a:rPr lang="en-US" dirty="0"/>
              <a:t>If you could change one thing about how you and your parents communicate, what would it be?</a:t>
            </a:r>
          </a:p>
        </p:txBody>
      </p:sp>
      <p:sp>
        <p:nvSpPr>
          <p:cNvPr id="3" name="Content Placeholder 2">
            <a:extLst>
              <a:ext uri="{FF2B5EF4-FFF2-40B4-BE49-F238E27FC236}">
                <a16:creationId xmlns:a16="http://schemas.microsoft.com/office/drawing/2014/main" id="{409D3537-80CB-4470-A7BF-C8D79AA568AC}"/>
              </a:ext>
            </a:extLst>
          </p:cNvPr>
          <p:cNvSpPr>
            <a:spLocks noGrp="1"/>
          </p:cNvSpPr>
          <p:nvPr>
            <p:ph idx="1"/>
          </p:nvPr>
        </p:nvSpPr>
        <p:spPr/>
        <p:txBody>
          <a:bodyPr>
            <a:normAutofit lnSpcReduction="10000"/>
          </a:bodyPr>
          <a:lstStyle/>
          <a:p>
            <a:r>
              <a:rPr lang="en-US" dirty="0"/>
              <a:t>Nothing</a:t>
            </a:r>
          </a:p>
          <a:p>
            <a:r>
              <a:rPr lang="en-US" dirty="0"/>
              <a:t>they actually grasp my feelings</a:t>
            </a:r>
          </a:p>
          <a:p>
            <a:r>
              <a:rPr lang="en-US" dirty="0"/>
              <a:t>A little less yelling </a:t>
            </a:r>
          </a:p>
          <a:p>
            <a:r>
              <a:rPr lang="en-US" dirty="0"/>
              <a:t>Being more invested</a:t>
            </a:r>
          </a:p>
          <a:p>
            <a:r>
              <a:rPr lang="en-US" dirty="0"/>
              <a:t>Feeling like I can say things I observe that could be changed</a:t>
            </a:r>
          </a:p>
          <a:p>
            <a:r>
              <a:rPr lang="en-US" dirty="0"/>
              <a:t>Not getting so heated as quickly</a:t>
            </a:r>
          </a:p>
          <a:p>
            <a:r>
              <a:rPr lang="en-US" dirty="0"/>
              <a:t>Have them stop yelling at me so often</a:t>
            </a:r>
          </a:p>
          <a:p>
            <a:r>
              <a:rPr lang="en-US" dirty="0"/>
              <a:t>I feel like I need to be better at being more attentive and ever since I have gotten my phone, I felt less attentive.</a:t>
            </a:r>
          </a:p>
          <a:p>
            <a:pPr marL="0" indent="0">
              <a:buNone/>
            </a:pPr>
            <a:endParaRPr lang="en-US" dirty="0"/>
          </a:p>
        </p:txBody>
      </p:sp>
    </p:spTree>
    <p:extLst>
      <p:ext uri="{BB962C8B-B14F-4D97-AF65-F5344CB8AC3E}">
        <p14:creationId xmlns:p14="http://schemas.microsoft.com/office/powerpoint/2010/main" val="118630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1A13-03FE-40B3-86BB-73DF1D1A5F09}"/>
              </a:ext>
            </a:extLst>
          </p:cNvPr>
          <p:cNvSpPr>
            <a:spLocks noGrp="1"/>
          </p:cNvSpPr>
          <p:nvPr>
            <p:ph type="title"/>
          </p:nvPr>
        </p:nvSpPr>
        <p:spPr/>
        <p:txBody>
          <a:bodyPr/>
          <a:lstStyle/>
          <a:p>
            <a:r>
              <a:rPr lang="en-US" dirty="0"/>
              <a:t>What's the best way for your parents to show they're really listening?</a:t>
            </a:r>
          </a:p>
        </p:txBody>
      </p:sp>
      <p:sp>
        <p:nvSpPr>
          <p:cNvPr id="3" name="Content Placeholder 2">
            <a:extLst>
              <a:ext uri="{FF2B5EF4-FFF2-40B4-BE49-F238E27FC236}">
                <a16:creationId xmlns:a16="http://schemas.microsoft.com/office/drawing/2014/main" id="{7B38567C-CBC0-43A7-9930-15A503D90BA6}"/>
              </a:ext>
            </a:extLst>
          </p:cNvPr>
          <p:cNvSpPr>
            <a:spLocks noGrp="1"/>
          </p:cNvSpPr>
          <p:nvPr>
            <p:ph idx="1"/>
          </p:nvPr>
        </p:nvSpPr>
        <p:spPr>
          <a:xfrm>
            <a:off x="838200" y="2144389"/>
            <a:ext cx="10515600" cy="4418252"/>
          </a:xfrm>
        </p:spPr>
        <p:txBody>
          <a:bodyPr>
            <a:normAutofit fontScale="92500" lnSpcReduction="20000"/>
          </a:bodyPr>
          <a:lstStyle/>
          <a:p>
            <a:r>
              <a:rPr lang="en-US" dirty="0"/>
              <a:t>Them looking at me</a:t>
            </a:r>
          </a:p>
          <a:p>
            <a:r>
              <a:rPr lang="en-US" dirty="0"/>
              <a:t>Actually listen put down the phone “mom? mom? mom!!!” “I’m listening!!!” with her nose deep in her phone but when I am listening to her, looking her dead in the eyes just don’t reply when she says my name </a:t>
            </a:r>
            <a:r>
              <a:rPr lang="en-US" dirty="0" err="1"/>
              <a:t>cuz</a:t>
            </a:r>
            <a:r>
              <a:rPr lang="en-US" dirty="0"/>
              <a:t> I’m right here she freaks out</a:t>
            </a:r>
          </a:p>
          <a:p>
            <a:r>
              <a:rPr lang="en-US" dirty="0"/>
              <a:t>Stop what they are doing for a minute look at me and listen. </a:t>
            </a:r>
          </a:p>
          <a:p>
            <a:r>
              <a:rPr lang="en-US" dirty="0"/>
              <a:t>Ask or try to understand</a:t>
            </a:r>
          </a:p>
          <a:p>
            <a:r>
              <a:rPr lang="en-US" dirty="0"/>
              <a:t>They acknowledge what I say</a:t>
            </a:r>
          </a:p>
          <a:p>
            <a:r>
              <a:rPr lang="en-US" dirty="0"/>
              <a:t>Giving me advice and being honest with me </a:t>
            </a:r>
          </a:p>
          <a:p>
            <a:r>
              <a:rPr lang="en-US" dirty="0"/>
              <a:t>Stop whatever they are doing and look at me</a:t>
            </a:r>
          </a:p>
          <a:p>
            <a:r>
              <a:rPr lang="en-US" dirty="0"/>
              <a:t>They are looking at me but not always because if we are in the car they have to pay attention to the road!</a:t>
            </a:r>
          </a:p>
        </p:txBody>
      </p:sp>
    </p:spTree>
    <p:extLst>
      <p:ext uri="{BB962C8B-B14F-4D97-AF65-F5344CB8AC3E}">
        <p14:creationId xmlns:p14="http://schemas.microsoft.com/office/powerpoint/2010/main" val="283033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DB5E-F36C-47D5-8B06-38947E4247EF}"/>
              </a:ext>
            </a:extLst>
          </p:cNvPr>
          <p:cNvSpPr>
            <a:spLocks noGrp="1"/>
          </p:cNvSpPr>
          <p:nvPr>
            <p:ph type="title"/>
          </p:nvPr>
        </p:nvSpPr>
        <p:spPr/>
        <p:txBody>
          <a:bodyPr>
            <a:normAutofit fontScale="90000"/>
          </a:bodyPr>
          <a:lstStyle/>
          <a:p>
            <a:r>
              <a:rPr lang="en-US" dirty="0"/>
              <a:t>When you're having a hard/bad day, what would you like your parents to do? (listen, give space, give advice, </a:t>
            </a:r>
            <a:r>
              <a:rPr lang="en-US" dirty="0" err="1"/>
              <a:t>etc</a:t>
            </a:r>
            <a:r>
              <a:rPr lang="en-US" dirty="0"/>
              <a:t>)</a:t>
            </a:r>
          </a:p>
        </p:txBody>
      </p:sp>
      <p:sp>
        <p:nvSpPr>
          <p:cNvPr id="3" name="Content Placeholder 2">
            <a:extLst>
              <a:ext uri="{FF2B5EF4-FFF2-40B4-BE49-F238E27FC236}">
                <a16:creationId xmlns:a16="http://schemas.microsoft.com/office/drawing/2014/main" id="{440A5291-CAB9-439B-9D9D-56C7F1D7FED7}"/>
              </a:ext>
            </a:extLst>
          </p:cNvPr>
          <p:cNvSpPr>
            <a:spLocks noGrp="1"/>
          </p:cNvSpPr>
          <p:nvPr>
            <p:ph idx="1"/>
          </p:nvPr>
        </p:nvSpPr>
        <p:spPr>
          <a:xfrm>
            <a:off x="838200" y="2346689"/>
            <a:ext cx="10515600" cy="3830273"/>
          </a:xfrm>
        </p:spPr>
        <p:txBody>
          <a:bodyPr>
            <a:normAutofit fontScale="92500" lnSpcReduction="20000"/>
          </a:bodyPr>
          <a:lstStyle/>
          <a:p>
            <a:r>
              <a:rPr lang="en-US" dirty="0"/>
              <a:t>Give space</a:t>
            </a:r>
          </a:p>
          <a:p>
            <a:r>
              <a:rPr lang="en-US" dirty="0"/>
              <a:t>Spend some one-on-one time with me and give me advice. </a:t>
            </a:r>
          </a:p>
          <a:p>
            <a:r>
              <a:rPr lang="en-US" dirty="0"/>
              <a:t>Listen, give space, or give advice are all good</a:t>
            </a:r>
          </a:p>
          <a:p>
            <a:r>
              <a:rPr lang="en-US" dirty="0"/>
              <a:t>I would like them to listen and tell my younger siblings to leave me alone </a:t>
            </a:r>
          </a:p>
          <a:p>
            <a:r>
              <a:rPr lang="en-US" dirty="0"/>
              <a:t>I like to tell them about it and let me decompress </a:t>
            </a:r>
          </a:p>
          <a:p>
            <a:r>
              <a:rPr lang="en-US" dirty="0"/>
              <a:t>Talk to them about it and get advice </a:t>
            </a:r>
          </a:p>
          <a:p>
            <a:r>
              <a:rPr lang="en-US" dirty="0"/>
              <a:t>Leave me alone </a:t>
            </a:r>
          </a:p>
          <a:p>
            <a:r>
              <a:rPr lang="en-US" dirty="0"/>
              <a:t>My parents would probably talk to me and we might go get a treat as a family or I am might just go with one of my parents!</a:t>
            </a:r>
          </a:p>
        </p:txBody>
      </p:sp>
    </p:spTree>
    <p:extLst>
      <p:ext uri="{BB962C8B-B14F-4D97-AF65-F5344CB8AC3E}">
        <p14:creationId xmlns:p14="http://schemas.microsoft.com/office/powerpoint/2010/main" val="304688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A2E8-7546-4A72-BED8-D4255E93D2FE}"/>
              </a:ext>
            </a:extLst>
          </p:cNvPr>
          <p:cNvSpPr>
            <a:spLocks noGrp="1"/>
          </p:cNvSpPr>
          <p:nvPr>
            <p:ph type="title"/>
          </p:nvPr>
        </p:nvSpPr>
        <p:spPr/>
        <p:txBody>
          <a:bodyPr/>
          <a:lstStyle/>
          <a:p>
            <a:r>
              <a:rPr lang="en-US" dirty="0"/>
              <a:t>What is something your parents do that really makes you feel loved and cared for?</a:t>
            </a:r>
          </a:p>
        </p:txBody>
      </p:sp>
      <p:sp>
        <p:nvSpPr>
          <p:cNvPr id="3" name="Content Placeholder 2">
            <a:extLst>
              <a:ext uri="{FF2B5EF4-FFF2-40B4-BE49-F238E27FC236}">
                <a16:creationId xmlns:a16="http://schemas.microsoft.com/office/drawing/2014/main" id="{2A04EDC0-1B4F-4E05-8D93-2C46EC81299C}"/>
              </a:ext>
            </a:extLst>
          </p:cNvPr>
          <p:cNvSpPr>
            <a:spLocks noGrp="1"/>
          </p:cNvSpPr>
          <p:nvPr>
            <p:ph idx="1"/>
          </p:nvPr>
        </p:nvSpPr>
        <p:spPr>
          <a:xfrm>
            <a:off x="838200" y="1877353"/>
            <a:ext cx="10515600" cy="4299610"/>
          </a:xfrm>
        </p:spPr>
        <p:txBody>
          <a:bodyPr>
            <a:noAutofit/>
          </a:bodyPr>
          <a:lstStyle/>
          <a:p>
            <a:r>
              <a:rPr lang="en-US" sz="2400" dirty="0"/>
              <a:t>hug me, talk to me, pay for me to do stuff, support me in what I do in sports </a:t>
            </a:r>
            <a:r>
              <a:rPr lang="en-US" sz="2400" dirty="0" err="1"/>
              <a:t>etc</a:t>
            </a:r>
            <a:endParaRPr lang="en-US" sz="2400" dirty="0"/>
          </a:p>
          <a:p>
            <a:r>
              <a:rPr lang="en-US" sz="2400" dirty="0"/>
              <a:t>gifts, food, hiking</a:t>
            </a:r>
          </a:p>
          <a:p>
            <a:r>
              <a:rPr lang="en-US" sz="2400" dirty="0"/>
              <a:t>They take me out to do stuff that I like to do.  </a:t>
            </a:r>
          </a:p>
          <a:p>
            <a:r>
              <a:rPr lang="en-US" sz="2400" dirty="0"/>
              <a:t>Listening or expressing interest</a:t>
            </a:r>
          </a:p>
          <a:p>
            <a:r>
              <a:rPr lang="en-US" sz="2400" dirty="0"/>
              <a:t>That they are so hard working and they still manage to care for the whole family </a:t>
            </a:r>
          </a:p>
          <a:p>
            <a:r>
              <a:rPr lang="en-US" sz="2400" dirty="0"/>
              <a:t>They take me to do fun things</a:t>
            </a:r>
          </a:p>
          <a:p>
            <a:r>
              <a:rPr lang="en-US" sz="2400" dirty="0"/>
              <a:t>When we just get to sit and talk or like go get food together </a:t>
            </a:r>
          </a:p>
          <a:p>
            <a:r>
              <a:rPr lang="en-US" sz="2400" dirty="0"/>
              <a:t>Space</a:t>
            </a:r>
          </a:p>
          <a:p>
            <a:r>
              <a:rPr lang="en-US" sz="2400" dirty="0"/>
              <a:t>They always watch me play soccer even when I have a game in north Logan at 5 am!</a:t>
            </a:r>
          </a:p>
          <a:p>
            <a:r>
              <a:rPr lang="en-US" sz="2400" dirty="0"/>
              <a:t>Always asking how I'm doing</a:t>
            </a:r>
          </a:p>
        </p:txBody>
      </p:sp>
    </p:spTree>
    <p:extLst>
      <p:ext uri="{BB962C8B-B14F-4D97-AF65-F5344CB8AC3E}">
        <p14:creationId xmlns:p14="http://schemas.microsoft.com/office/powerpoint/2010/main" val="124468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94DA-342C-44F3-8801-9204CB4B0F26}"/>
              </a:ext>
            </a:extLst>
          </p:cNvPr>
          <p:cNvSpPr>
            <a:spLocks noGrp="1"/>
          </p:cNvSpPr>
          <p:nvPr>
            <p:ph type="title"/>
          </p:nvPr>
        </p:nvSpPr>
        <p:spPr/>
        <p:txBody>
          <a:bodyPr/>
          <a:lstStyle/>
          <a:p>
            <a:r>
              <a:rPr lang="en-US" dirty="0"/>
              <a:t>Are there topics that feel hard or uncomfortable to talk about?</a:t>
            </a:r>
          </a:p>
        </p:txBody>
      </p:sp>
      <p:sp>
        <p:nvSpPr>
          <p:cNvPr id="3" name="Content Placeholder 2">
            <a:extLst>
              <a:ext uri="{FF2B5EF4-FFF2-40B4-BE49-F238E27FC236}">
                <a16:creationId xmlns:a16="http://schemas.microsoft.com/office/drawing/2014/main" id="{784855F1-A2A8-43D3-9D4F-FF3536221A21}"/>
              </a:ext>
            </a:extLst>
          </p:cNvPr>
          <p:cNvSpPr>
            <a:spLocks noGrp="1"/>
          </p:cNvSpPr>
          <p:nvPr>
            <p:ph idx="1"/>
          </p:nvPr>
        </p:nvSpPr>
        <p:spPr/>
        <p:txBody>
          <a:bodyPr>
            <a:normAutofit/>
          </a:bodyPr>
          <a:lstStyle/>
          <a:p>
            <a:endParaRPr lang="en-US" dirty="0"/>
          </a:p>
          <a:p>
            <a:r>
              <a:rPr lang="en-US" dirty="0"/>
              <a:t>Testimony/Faith Struggles</a:t>
            </a:r>
          </a:p>
          <a:p>
            <a:r>
              <a:rPr lang="en-US" dirty="0"/>
              <a:t>School/Grades</a:t>
            </a:r>
          </a:p>
          <a:p>
            <a:r>
              <a:rPr lang="en-US" dirty="0"/>
              <a:t>Mental Health ( stress, anxiety, depression)</a:t>
            </a:r>
          </a:p>
          <a:p>
            <a:r>
              <a:rPr lang="en-US" dirty="0"/>
              <a:t>It can be embarrassing to ask for help or it can feel like you’re a failure if you struggle or have problems especially because you don’t want to upset or let down your parents</a:t>
            </a:r>
          </a:p>
        </p:txBody>
      </p:sp>
    </p:spTree>
    <p:extLst>
      <p:ext uri="{BB962C8B-B14F-4D97-AF65-F5344CB8AC3E}">
        <p14:creationId xmlns:p14="http://schemas.microsoft.com/office/powerpoint/2010/main" val="134231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C4112-933D-4E20-99CC-056A5F921BA3}"/>
              </a:ext>
            </a:extLst>
          </p:cNvPr>
          <p:cNvSpPr>
            <a:spLocks noGrp="1"/>
          </p:cNvSpPr>
          <p:nvPr>
            <p:ph type="title"/>
          </p:nvPr>
        </p:nvSpPr>
        <p:spPr/>
        <p:txBody>
          <a:bodyPr/>
          <a:lstStyle/>
          <a:p>
            <a:r>
              <a:rPr lang="en-US" dirty="0"/>
              <a:t>What would help you be able to communicate better with your parents? </a:t>
            </a:r>
          </a:p>
        </p:txBody>
      </p:sp>
      <p:sp>
        <p:nvSpPr>
          <p:cNvPr id="3" name="Content Placeholder 2">
            <a:extLst>
              <a:ext uri="{FF2B5EF4-FFF2-40B4-BE49-F238E27FC236}">
                <a16:creationId xmlns:a16="http://schemas.microsoft.com/office/drawing/2014/main" id="{1B144AA1-EB3B-41EB-A7DF-2ACE6201BB5B}"/>
              </a:ext>
            </a:extLst>
          </p:cNvPr>
          <p:cNvSpPr>
            <a:spLocks noGrp="1"/>
          </p:cNvSpPr>
          <p:nvPr>
            <p:ph idx="1"/>
          </p:nvPr>
        </p:nvSpPr>
        <p:spPr/>
        <p:txBody>
          <a:bodyPr>
            <a:normAutofit/>
          </a:bodyPr>
          <a:lstStyle/>
          <a:p>
            <a:r>
              <a:rPr lang="en-US" dirty="0"/>
              <a:t>When I mess up, my parents sit with me and kindly point me in the right direction. </a:t>
            </a:r>
          </a:p>
          <a:p>
            <a:r>
              <a:rPr lang="en-US" dirty="0"/>
              <a:t>If I knew I would be loved</a:t>
            </a:r>
          </a:p>
          <a:p>
            <a:r>
              <a:rPr lang="en-US" dirty="0"/>
              <a:t>I don’t really struggle talking to my parents </a:t>
            </a:r>
          </a:p>
          <a:p>
            <a:r>
              <a:rPr lang="en-US" dirty="0"/>
              <a:t>Not worrying about their reaction </a:t>
            </a:r>
          </a:p>
          <a:p>
            <a:r>
              <a:rPr lang="en-US" dirty="0"/>
              <a:t>I think we have pretty good communication </a:t>
            </a:r>
          </a:p>
          <a:p>
            <a:r>
              <a:rPr lang="en-US" dirty="0"/>
              <a:t>It would help if I wasn’t on my phone all the time so it is my fault!</a:t>
            </a:r>
          </a:p>
        </p:txBody>
      </p:sp>
    </p:spTree>
    <p:extLst>
      <p:ext uri="{BB962C8B-B14F-4D97-AF65-F5344CB8AC3E}">
        <p14:creationId xmlns:p14="http://schemas.microsoft.com/office/powerpoint/2010/main" val="2346264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2225</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Parents and Youth</vt:lpstr>
      <vt:lpstr>What helps you feel closer to your family?</vt:lpstr>
      <vt:lpstr>Do you feel like it's easy or difficult to talk to your parents/adults about your feelings. Why?</vt:lpstr>
      <vt:lpstr>If you could change one thing about how you and your parents communicate, what would it be?</vt:lpstr>
      <vt:lpstr>What's the best way for your parents to show they're really listening?</vt:lpstr>
      <vt:lpstr>When you're having a hard/bad day, what would you like your parents to do? (listen, give space, give advice, etc)</vt:lpstr>
      <vt:lpstr>What is something your parents do that really makes you feel loved and cared for?</vt:lpstr>
      <vt:lpstr>Are there topics that feel hard or uncomfortable to talk about?</vt:lpstr>
      <vt:lpstr>What would help you be able to communicate better with your parents? </vt:lpstr>
      <vt:lpstr>What would help strengthen your relationship with your parents? </vt:lpstr>
      <vt:lpstr>What gospel principles or topics you like us to teach or talk more about? </vt:lpstr>
      <vt:lpstr>What helps you feel welcome and included at church and activities? </vt:lpstr>
      <vt:lpstr>What can your leaders do to help you feel more supported and understood? </vt:lpstr>
      <vt:lpstr>PowerPoint Presentation</vt:lpstr>
      <vt:lpstr>Would you be willing to share any general examples of how having (or not having) these in-depth conversations has influenced your relationship or your child’s well-being?</vt:lpstr>
      <vt:lpstr>PowerPoint Presentation</vt:lpstr>
      <vt:lpstr>What experiences or approaches have you found helpful—or challenging—in encouraging your child to feel comfortable talking with you about difficult subjects? </vt:lpstr>
      <vt:lpstr>PowerPoint Presentation</vt:lpstr>
      <vt:lpstr>PowerPoint Presentation</vt:lpstr>
      <vt:lpstr>PowerPoint Presentation</vt:lpstr>
      <vt:lpstr>In what ways has encouraging your children to share their thoughts, opinions, and feelings impacted your relationship with them—either positively or with challenges?</vt:lpstr>
      <vt:lpstr>PowerPoint Presentation</vt:lpstr>
      <vt:lpstr>If you are comfortable sharing, what impact have you noticed (positive or challenging) when you openly express your own thoughts and feelings with your children? </vt:lpstr>
      <vt:lpstr>https://www.churchofjesuschrist.org  1. Talking with Teens 2. Getting Teens to Talk: Eight Tips for Improved Communication 3. Three Tips for Better Parent-Child Communication </vt:lpstr>
      <vt:lpstr>I have learned that the head does not hear anything until the heart has listened, and that what the heart knows today the head will understand tomorrow.  Jones Stephens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Hudson</dc:creator>
  <cp:lastModifiedBy>Shane Hudson</cp:lastModifiedBy>
  <cp:revision>14</cp:revision>
  <dcterms:created xsi:type="dcterms:W3CDTF">2025-08-31T03:58:38Z</dcterms:created>
  <dcterms:modified xsi:type="dcterms:W3CDTF">2025-08-31T16:47:30Z</dcterms:modified>
</cp:coreProperties>
</file>